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72" r:id="rId4"/>
    <p:sldId id="260" r:id="rId5"/>
    <p:sldId id="263" r:id="rId6"/>
    <p:sldId id="261" r:id="rId7"/>
    <p:sldId id="268" r:id="rId8"/>
    <p:sldId id="262" r:id="rId9"/>
    <p:sldId id="273" r:id="rId10"/>
    <p:sldId id="267" r:id="rId11"/>
    <p:sldId id="269" r:id="rId12"/>
    <p:sldId id="274" r:id="rId13"/>
    <p:sldId id="271" r:id="rId14"/>
    <p:sldId id="275" r:id="rId15"/>
    <p:sldId id="264" r:id="rId16"/>
    <p:sldId id="288" r:id="rId17"/>
    <p:sldId id="277" r:id="rId18"/>
    <p:sldId id="289" r:id="rId19"/>
    <p:sldId id="270" r:id="rId20"/>
    <p:sldId id="285" r:id="rId21"/>
    <p:sldId id="286" r:id="rId22"/>
    <p:sldId id="287" r:id="rId23"/>
    <p:sldId id="258" r:id="rId24"/>
    <p:sldId id="257" r:id="rId25"/>
    <p:sldId id="278" r:id="rId26"/>
    <p:sldId id="279" r:id="rId27"/>
    <p:sldId id="266" r:id="rId28"/>
    <p:sldId id="281" r:id="rId29"/>
    <p:sldId id="280" r:id="rId30"/>
    <p:sldId id="265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A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A0B9-B6B8-4E24-BDD0-D238CADEE833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A8C5C-E3A8-4586-B93D-BD2658437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A8C5C-E3A8-4586-B93D-BD265843787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8FFB-648F-45AE-AC26-7292B97BC8AA}" type="datetimeFigureOut">
              <a:rPr lang="en-US" smtClean="0"/>
              <a:pPr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8ADB-0BBF-4561-97BC-927DD7000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A12365_mod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971800" y="1295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Mercury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572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Intro to Astrophysics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James Carroll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Elon</a:t>
            </a:r>
            <a:r>
              <a:rPr lang="en-US" sz="2400" dirty="0" smtClean="0">
                <a:solidFill>
                  <a:schemeClr val="bg1"/>
                </a:solidFill>
              </a:rPr>
              <a:t> University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09-22b.jpg"/>
          <p:cNvPicPr>
            <a:picLocks noChangeAspect="1" noChangeArrowheads="1"/>
          </p:cNvPicPr>
          <p:nvPr/>
        </p:nvPicPr>
        <p:blipFill>
          <a:blip r:embed="rId3" cstate="print">
            <a:lum contrast="21000"/>
          </a:blip>
          <a:srcRect l="4734" t="8753" r="58974" b="31077"/>
          <a:stretch>
            <a:fillRect/>
          </a:stretch>
        </p:blipFill>
        <p:spPr bwMode="auto">
          <a:xfrm>
            <a:off x="1447799" y="0"/>
            <a:ext cx="645275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2004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Caloris</a:t>
            </a:r>
            <a:r>
              <a:rPr lang="en-US" sz="4400" dirty="0" smtClean="0">
                <a:solidFill>
                  <a:schemeClr val="bg1"/>
                </a:solidFill>
              </a:rPr>
              <a:t> Basin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9-22c.jpg"/>
          <p:cNvPicPr>
            <a:picLocks noChangeAspect="1" noChangeArrowheads="1"/>
          </p:cNvPicPr>
          <p:nvPr/>
        </p:nvPicPr>
        <p:blipFill>
          <a:blip r:embed="rId3" cstate="print"/>
          <a:srcRect l="4122" t="7722" r="50559" b="31116"/>
          <a:stretch>
            <a:fillRect/>
          </a:stretch>
        </p:blipFill>
        <p:spPr bwMode="auto">
          <a:xfrm>
            <a:off x="609600" y="0"/>
            <a:ext cx="7848600" cy="6831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525963"/>
          </a:xfrm>
        </p:spPr>
        <p:txBody>
          <a:bodyPr/>
          <a:lstStyle/>
          <a:p>
            <a:r>
              <a:rPr lang="en-US" dirty="0" smtClean="0"/>
              <a:t>Why does Mercury have craters while the Earth does not?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can we use the presence of craters to tell more about Mercury?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9-46.jpg"/>
          <p:cNvPicPr>
            <a:picLocks noChangeAspect="1" noChangeArrowheads="1"/>
          </p:cNvPicPr>
          <p:nvPr/>
        </p:nvPicPr>
        <p:blipFill>
          <a:blip r:embed="rId3" cstate="print"/>
          <a:srcRect b="7865"/>
          <a:stretch>
            <a:fillRect/>
          </a:stretch>
        </p:blipFill>
        <p:spPr bwMode="auto">
          <a:xfrm>
            <a:off x="990600" y="152400"/>
            <a:ext cx="71342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Geological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839200" cy="4525963"/>
          </a:xfrm>
        </p:spPr>
        <p:txBody>
          <a:bodyPr/>
          <a:lstStyle/>
          <a:p>
            <a:r>
              <a:rPr lang="en-US" dirty="0" smtClean="0"/>
              <a:t>Looking at smaller planets we see:</a:t>
            </a:r>
          </a:p>
          <a:p>
            <a:pPr lvl="2"/>
            <a:r>
              <a:rPr lang="en-US" dirty="0" smtClean="0"/>
              <a:t>Interior cools rapidly </a:t>
            </a:r>
          </a:p>
          <a:p>
            <a:pPr lvl="2"/>
            <a:r>
              <a:rPr lang="en-US" dirty="0" smtClean="0"/>
              <a:t>Tectonic </a:t>
            </a:r>
            <a:r>
              <a:rPr lang="en-US" dirty="0" smtClean="0"/>
              <a:t>and volcanic activity ceases after a billion years</a:t>
            </a:r>
          </a:p>
          <a:p>
            <a:r>
              <a:rPr lang="en-US" dirty="0" smtClean="0"/>
              <a:t>Molten flows onto surface and covers up craters.</a:t>
            </a:r>
          </a:p>
          <a:p>
            <a:r>
              <a:rPr lang="en-US" dirty="0" smtClean="0"/>
              <a:t>With less geological activity the craters remain.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09-19b.jpg"/>
          <p:cNvPicPr>
            <a:picLocks noChangeAspect="1" noChangeArrowheads="1"/>
          </p:cNvPicPr>
          <p:nvPr/>
        </p:nvPicPr>
        <p:blipFill>
          <a:blip r:embed="rId3" cstate="print">
            <a:lum bright="7000" contrast="44000"/>
          </a:blip>
          <a:srcRect l="4589" t="10313" r="48492" b="42797"/>
          <a:stretch>
            <a:fillRect/>
          </a:stretch>
        </p:blipFill>
        <p:spPr bwMode="auto">
          <a:xfrm>
            <a:off x="0" y="0"/>
            <a:ext cx="4416926" cy="3124200"/>
          </a:xfrm>
          <a:prstGeom prst="rect">
            <a:avLst/>
          </a:prstGeom>
          <a:noFill/>
        </p:spPr>
      </p:pic>
      <p:pic>
        <p:nvPicPr>
          <p:cNvPr id="3" name="Picture 2" descr="F:\09-19c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 l="3794" t="11404" r="47697" b="41760"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</p:spPr>
      </p:pic>
      <p:pic>
        <p:nvPicPr>
          <p:cNvPr id="4" name="Picture 2" descr="F:\09-19d.jpg"/>
          <p:cNvPicPr>
            <a:picLocks noChangeAspect="1" noChangeArrowheads="1"/>
          </p:cNvPicPr>
          <p:nvPr/>
        </p:nvPicPr>
        <p:blipFill>
          <a:blip r:embed="rId5" cstate="print">
            <a:lum bright="7000" contrast="51000"/>
          </a:blip>
          <a:srcRect l="3976" t="11237" r="23260" b="33707"/>
          <a:stretch>
            <a:fillRect/>
          </a:stretch>
        </p:blipFill>
        <p:spPr bwMode="auto">
          <a:xfrm>
            <a:off x="2019300" y="3124200"/>
            <a:ext cx="6972300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3124200"/>
            <a:ext cx="2514600" cy="76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9400" y="6172200"/>
            <a:ext cx="2362200" cy="6858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6172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MOON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Cliffs or </a:t>
            </a:r>
            <a:r>
              <a:rPr lang="en-US" dirty="0" err="1" smtClean="0"/>
              <a:t>Lobate</a:t>
            </a:r>
            <a:r>
              <a:rPr lang="en-US" dirty="0" smtClean="0"/>
              <a:t> Scarps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Heat due to accretion and differentiation swelled the size of the core.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As Mercury cooled, the core contracted an estimated 20km.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shrinking core pulled the lithosphere with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9-04_anno.jpg"/>
          <p:cNvPicPr>
            <a:picLocks noChangeAspect="1" noChangeArrowheads="1"/>
          </p:cNvPicPr>
          <p:nvPr/>
        </p:nvPicPr>
        <p:blipFill>
          <a:blip r:embed="rId3" cstate="print"/>
          <a:srcRect b="14302"/>
          <a:stretch>
            <a:fillRect/>
          </a:stretch>
        </p:blipFill>
        <p:spPr bwMode="auto">
          <a:xfrm>
            <a:off x="914400" y="0"/>
            <a:ext cx="8001000" cy="685666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228600"/>
            <a:ext cx="3048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2362200"/>
            <a:ext cx="25908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1219200"/>
            <a:ext cx="23622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95800" y="1219200"/>
            <a:ext cx="9144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3600" y="5410200"/>
            <a:ext cx="2514600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due to accretion and differentiation swelled the size of the core.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Mercury cooled, the core contracted an estimated 20km.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shrinking core pulled the lithosphere with it.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Cliffs or </a:t>
            </a:r>
            <a:r>
              <a:rPr lang="en-US" dirty="0" err="1" smtClean="0"/>
              <a:t>Lobate</a:t>
            </a:r>
            <a:r>
              <a:rPr lang="en-US" dirty="0" smtClean="0"/>
              <a:t> Scarps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Heat due to accretion and differentiation swelled the size of the core.</a:t>
            </a:r>
          </a:p>
          <a:p>
            <a:endParaRPr lang="en-US" dirty="0" smtClean="0"/>
          </a:p>
          <a:p>
            <a:r>
              <a:rPr lang="en-US" dirty="0" smtClean="0"/>
              <a:t>As Mercury cooled, the core contracted an estimated 20km.</a:t>
            </a:r>
          </a:p>
          <a:p>
            <a:endParaRPr lang="en-US" dirty="0" smtClean="0"/>
          </a:p>
          <a:p>
            <a:r>
              <a:rPr lang="en-US" dirty="0" smtClean="0"/>
              <a:t>The shrinking core pulled the lithosphere with it.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9-23.jpg"/>
          <p:cNvPicPr>
            <a:picLocks noChangeAspect="1" noChangeArrowheads="1"/>
          </p:cNvPicPr>
          <p:nvPr/>
        </p:nvPicPr>
        <p:blipFill>
          <a:blip r:embed="rId3" cstate="print"/>
          <a:srcRect l="3156" r="3748" b="37143"/>
          <a:stretch>
            <a:fillRect/>
          </a:stretch>
        </p:blipFill>
        <p:spPr bwMode="auto">
          <a:xfrm>
            <a:off x="152400" y="1447800"/>
            <a:ext cx="883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09-17a.jpg"/>
          <p:cNvPicPr>
            <a:picLocks noChangeAspect="1" noChangeArrowheads="1"/>
          </p:cNvPicPr>
          <p:nvPr/>
        </p:nvPicPr>
        <p:blipFill>
          <a:blip r:embed="rId3" cstate="print">
            <a:lum bright="-30000" contrast="52000"/>
          </a:blip>
          <a:srcRect l="4798" t="4448" r="46197" b="19148"/>
          <a:stretch>
            <a:fillRect/>
          </a:stretch>
        </p:blipFill>
        <p:spPr bwMode="auto">
          <a:xfrm>
            <a:off x="228600" y="838200"/>
            <a:ext cx="3048000" cy="5181600"/>
          </a:xfrm>
          <a:prstGeom prst="rect">
            <a:avLst/>
          </a:prstGeom>
          <a:noFill/>
        </p:spPr>
      </p:pic>
      <p:pic>
        <p:nvPicPr>
          <p:cNvPr id="1028" name="Picture 4" descr="F:\09-17b.jpg"/>
          <p:cNvPicPr>
            <a:picLocks noChangeAspect="1" noChangeArrowheads="1"/>
          </p:cNvPicPr>
          <p:nvPr/>
        </p:nvPicPr>
        <p:blipFill>
          <a:blip r:embed="rId4" cstate="print">
            <a:lum bright="-2000" contrast="51000"/>
          </a:blip>
          <a:srcRect l="4644" t="4682" r="42105" b="18914"/>
          <a:stretch>
            <a:fillRect/>
          </a:stretch>
        </p:blipFill>
        <p:spPr bwMode="auto">
          <a:xfrm>
            <a:off x="4800600" y="838200"/>
            <a:ext cx="3276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perihelion precession of Mercury could not be defined by Newtonian Laws.</a:t>
            </a:r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Verrier</a:t>
            </a:r>
            <a:r>
              <a:rPr lang="en-US" dirty="0" smtClean="0"/>
              <a:t> (French Mathematician)</a:t>
            </a:r>
          </a:p>
          <a:p>
            <a:pPr lvl="2"/>
            <a:r>
              <a:rPr lang="en-US" dirty="0" smtClean="0"/>
              <a:t>He suggested the planet Vulcan caused this increased precession in Mercury’s orbit.</a:t>
            </a:r>
          </a:p>
          <a:p>
            <a:pPr lvl="2"/>
            <a:r>
              <a:rPr lang="en-US" dirty="0" smtClean="0"/>
              <a:t>Le </a:t>
            </a:r>
            <a:r>
              <a:rPr lang="en-US" dirty="0" err="1" smtClean="0"/>
              <a:t>Verrier</a:t>
            </a:r>
            <a:r>
              <a:rPr lang="en-US" dirty="0" smtClean="0"/>
              <a:t> gained many followers due to his work discovering Neptune.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Einstein’s theory of relativity provided accurate calculations for Mercury’s precession.</a:t>
            </a:r>
          </a:p>
          <a:p>
            <a:endParaRPr lang="en-US" dirty="0" smtClean="0"/>
          </a:p>
          <a:p>
            <a:r>
              <a:rPr lang="en-US" dirty="0" smtClean="0"/>
              <a:t>He proved Mercury’s orbit aligned with the curvature of space-time.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Giovanni Schiaparelli concluded Mercury was tidally coupled to the Sun.</a:t>
            </a:r>
          </a:p>
          <a:p>
            <a:endParaRPr lang="en-US" dirty="0" smtClean="0"/>
          </a:p>
          <a:p>
            <a:r>
              <a:rPr lang="en-US" dirty="0" smtClean="0"/>
              <a:t>In 1962, radio astronomers discovered 3-to-2 coupling.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990600"/>
            <a:ext cx="4648200" cy="46482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6-Point Star 5"/>
          <p:cNvSpPr/>
          <p:nvPr/>
        </p:nvSpPr>
        <p:spPr>
          <a:xfrm>
            <a:off x="4361688" y="3657600"/>
            <a:ext cx="381000" cy="38100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43984" y="5532120"/>
            <a:ext cx="243840" cy="228600"/>
          </a:xfrm>
          <a:prstGeom prst="ellipse">
            <a:avLst/>
          </a:prstGeom>
          <a:solidFill>
            <a:srgbClr val="3F5A5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480560" y="5181600"/>
            <a:ext cx="167640" cy="3810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629 -0.00232 0.07257 -0.0044 0.10139 -0.02244 C 0.13021 -0.04047 0.15538 -0.08141 0.17327 -0.10893 C 0.19115 -0.13645 0.20295 -0.17507 0.20851 -0.18756 " pathEditMode="relative" ptsTypes="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5 -0.18756 C 0.22083 -0.2285 0.23333 -0.26943 0.22951 -0.31892 C 0.22569 -0.36841 0.19323 -0.45722 0.18593 -0.48405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94 -0.48404 C 0.16945 -0.51804 0.1533 -0.55204 0.13386 -0.57539 C 0.11459 -0.59875 0.08854 -0.61355 0.06927 -0.62442 C 0.04983 -0.63506 0.03368 -0.63668 0.01754 -0.638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-0.6383 C -0.00798 -0.6383 -0.03333 -0.63807 -0.05989 -0.62905 C -0.08645 -0.62003 -0.11649 -0.60361 -0.14166 -0.58395 C -0.16684 -0.56429 -0.18871 -0.5377 -0.21059 -0.51087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59 -0.51087 C -0.22743 -0.48705 -0.24427 -0.46323 -0.25607 -0.42831 C -0.26805 -0.39339 -0.28038 -0.34158 -0.28142 -0.30065 C -0.28246 -0.25971 -0.27291 -0.22109 -0.26337 -0.1824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1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37 -0.18247 C -0.25555 -0.15333 -0.24757 -0.12396 -0.22951 -0.09089 C -0.21146 -0.05759 -0.18246 -0.00948 -0.15503 0.01688 C -0.1276 0.04325 -0.0908 0.05643 -0.06475 0.06753 C -0.03871 0.07863 -0.01875 0.08071 0.00139 0.08325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0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685800"/>
            <a:ext cx="5586529" cy="5638800"/>
          </a:xfrm>
        </p:spPr>
      </p:pic>
      <p:sp>
        <p:nvSpPr>
          <p:cNvPr id="11" name="16-Point Star 10"/>
          <p:cNvSpPr/>
          <p:nvPr/>
        </p:nvSpPr>
        <p:spPr>
          <a:xfrm>
            <a:off x="4361688" y="3657600"/>
            <a:ext cx="381000" cy="381000"/>
          </a:xfrm>
          <a:prstGeom prst="star16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Mercury’s magnetic field is 100 times less than Earth’s magnetic field.</a:t>
            </a:r>
          </a:p>
          <a:p>
            <a:endParaRPr lang="en-US" dirty="0" smtClean="0"/>
          </a:p>
          <a:p>
            <a:r>
              <a:rPr lang="en-US" dirty="0" smtClean="0"/>
              <a:t>Remains confusion around Mercury’s magnetic field.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3 Basic Requirements for Magnetic Field: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Electrically conducting fluid such as molten metal within the planet.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Occurrence of convection in that layer of fluid.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Moderately rapid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09-06c.jpg"/>
          <p:cNvPicPr>
            <a:picLocks noChangeAspect="1" noChangeArrowheads="1"/>
          </p:cNvPicPr>
          <p:nvPr/>
        </p:nvPicPr>
        <p:blipFill>
          <a:blip r:embed="rId3" cstate="print"/>
          <a:srcRect r="12821" b="8989"/>
          <a:stretch>
            <a:fillRect/>
          </a:stretch>
        </p:blipFill>
        <p:spPr bwMode="auto">
          <a:xfrm>
            <a:off x="1524000" y="304800"/>
            <a:ext cx="6477000" cy="6172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14800" y="4953000"/>
            <a:ext cx="3352800" cy="685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340000" flipH="1" flipV="1">
            <a:off x="3596688" y="4039132"/>
            <a:ext cx="17526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15000" y="685800"/>
            <a:ext cx="17526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4495800" y="838200"/>
            <a:ext cx="1219200" cy="762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slow rotation would contradict existence of magnetic field.</a:t>
            </a:r>
          </a:p>
          <a:p>
            <a:endParaRPr lang="en-US" dirty="0" smtClean="0"/>
          </a:p>
          <a:p>
            <a:r>
              <a:rPr lang="en-US" dirty="0" smtClean="0"/>
              <a:t>Mercury’s small size means core should have cooled.  Therefore, there is no </a:t>
            </a:r>
            <a:r>
              <a:rPr lang="en-US" dirty="0" err="1" smtClean="0"/>
              <a:t>convecting</a:t>
            </a:r>
            <a:r>
              <a:rPr lang="en-US" dirty="0" smtClean="0"/>
              <a:t> molten to generate a field.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field is due to Mercury’s abnormally large metal core.</a:t>
            </a:r>
          </a:p>
          <a:p>
            <a:endParaRPr lang="en-US" dirty="0" smtClean="0"/>
          </a:p>
          <a:p>
            <a:r>
              <a:rPr lang="en-US" dirty="0" smtClean="0"/>
              <a:t>“Frozen-in” – From a time when the planet was warmer and rotated faster.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Craters are formed when </a:t>
            </a:r>
            <a:r>
              <a:rPr lang="en-US" dirty="0" err="1" smtClean="0"/>
              <a:t>planetesimals</a:t>
            </a:r>
            <a:r>
              <a:rPr lang="en-US" dirty="0" smtClean="0"/>
              <a:t> (comets or asteroids) collide with planets.</a:t>
            </a:r>
          </a:p>
          <a:p>
            <a:endParaRPr lang="en-US" dirty="0" smtClean="0"/>
          </a:p>
          <a:p>
            <a:r>
              <a:rPr lang="en-US" dirty="0" err="1" smtClean="0"/>
              <a:t>Planetesimals</a:t>
            </a:r>
            <a:r>
              <a:rPr lang="en-US" dirty="0" smtClean="0"/>
              <a:t> typically have a speed of 40,000 to 250,000 km/hr.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err="1" smtClean="0"/>
              <a:t>planetesimals</a:t>
            </a:r>
            <a:r>
              <a:rPr lang="en-US" dirty="0" smtClean="0"/>
              <a:t> collide with a planet, they vaporize solid rock creating a crater.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9-02.jpg"/>
          <p:cNvPicPr>
            <a:picLocks noChangeAspect="1" noChangeArrowheads="1"/>
          </p:cNvPicPr>
          <p:nvPr/>
        </p:nvPicPr>
        <p:blipFill>
          <a:blip r:embed="rId3" cstate="print"/>
          <a:srcRect b="11538"/>
          <a:stretch>
            <a:fillRect/>
          </a:stretch>
        </p:blipFill>
        <p:spPr bwMode="auto">
          <a:xfrm>
            <a:off x="152400" y="1600200"/>
            <a:ext cx="8839200" cy="3446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Existing atmosphere from solar winds trapped by magnetic field.</a:t>
            </a:r>
          </a:p>
          <a:p>
            <a:endParaRPr lang="en-US" dirty="0" smtClean="0"/>
          </a:p>
          <a:p>
            <a:r>
              <a:rPr lang="en-US" dirty="0" smtClean="0"/>
              <a:t>Very little atmosphere on Mercury</a:t>
            </a:r>
          </a:p>
          <a:p>
            <a:pPr lvl="2"/>
            <a:r>
              <a:rPr lang="en-US" dirty="0" smtClean="0"/>
              <a:t>Weak Magnetic Field</a:t>
            </a:r>
          </a:p>
          <a:p>
            <a:pPr lvl="2"/>
            <a:r>
              <a:rPr lang="en-US" dirty="0" smtClean="0"/>
              <a:t>Hot temperatures due to proximity to Sun</a:t>
            </a:r>
          </a:p>
          <a:p>
            <a:endParaRPr lang="en-US" dirty="0" smtClean="0"/>
          </a:p>
          <a:p>
            <a:r>
              <a:rPr lang="en-US" dirty="0" smtClean="0"/>
              <a:t>With low escape velocity and high temperatures gases easily escape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Fluxuate</a:t>
            </a:r>
            <a:r>
              <a:rPr lang="en-US" dirty="0" smtClean="0"/>
              <a:t> from 825K on solar side to 176-60K in shadows.</a:t>
            </a:r>
          </a:p>
          <a:p>
            <a:endParaRPr lang="en-US" dirty="0" smtClean="0"/>
          </a:p>
          <a:p>
            <a:r>
              <a:rPr lang="en-US" dirty="0" smtClean="0"/>
              <a:t>No gases to transport heat across the planet</a:t>
            </a:r>
          </a:p>
          <a:p>
            <a:endParaRPr lang="en-US" dirty="0" smtClean="0"/>
          </a:p>
          <a:p>
            <a:r>
              <a:rPr lang="en-US" dirty="0" smtClean="0"/>
              <a:t>Water ice at the poles because almost no sunlight reaches them.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09-07.jpg"/>
          <p:cNvPicPr>
            <a:picLocks noChangeAspect="1" noChangeArrowheads="1"/>
          </p:cNvPicPr>
          <p:nvPr/>
        </p:nvPicPr>
        <p:blipFill>
          <a:blip r:embed="rId3" cstate="print">
            <a:lum bright="-1000" contrast="17000"/>
          </a:blip>
          <a:srcRect l="4665" t="2247" r="4373" b="8989"/>
          <a:stretch>
            <a:fillRect/>
          </a:stretch>
        </p:blipFill>
        <p:spPr bwMode="auto">
          <a:xfrm>
            <a:off x="2743199" y="0"/>
            <a:ext cx="33855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09-09a.jpg"/>
          <p:cNvPicPr>
            <a:picLocks noChangeAspect="1" noChangeArrowheads="1"/>
          </p:cNvPicPr>
          <p:nvPr/>
        </p:nvPicPr>
        <p:blipFill>
          <a:blip r:embed="rId3" cstate="print"/>
          <a:srcRect l="11236" t="5688" r="26608" b="23525"/>
          <a:stretch>
            <a:fillRect/>
          </a:stretch>
        </p:blipFill>
        <p:spPr bwMode="auto">
          <a:xfrm>
            <a:off x="1295400" y="0"/>
            <a:ext cx="67491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09-08b.jpg"/>
          <p:cNvPicPr>
            <a:picLocks noChangeAspect="1" noChangeArrowheads="1"/>
          </p:cNvPicPr>
          <p:nvPr/>
        </p:nvPicPr>
        <p:blipFill>
          <a:blip r:embed="rId3" cstate="print">
            <a:lum bright="-3000" contrast="9000"/>
          </a:blip>
          <a:srcRect l="11048" t="5852" r="3594" b="21114"/>
          <a:stretch>
            <a:fillRect/>
          </a:stretch>
        </p:blipFill>
        <p:spPr bwMode="auto">
          <a:xfrm>
            <a:off x="0" y="304800"/>
            <a:ext cx="9146345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28194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MOON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\Desktop\water_d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09-09b.jpg"/>
          <p:cNvPicPr>
            <a:picLocks noChangeAspect="1" noChangeArrowheads="1"/>
          </p:cNvPicPr>
          <p:nvPr/>
        </p:nvPicPr>
        <p:blipFill>
          <a:blip r:embed="rId3" cstate="print"/>
          <a:srcRect l="11838" t="5337" r="25138" b="23876"/>
          <a:stretch>
            <a:fillRect/>
          </a:stretch>
        </p:blipFill>
        <p:spPr bwMode="auto">
          <a:xfrm>
            <a:off x="1295400" y="0"/>
            <a:ext cx="67491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0"/>
            <a:ext cx="22098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MARS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Crater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Craters are 10 times wider than the impacting </a:t>
            </a:r>
            <a:r>
              <a:rPr lang="en-US" dirty="0" err="1" smtClean="0"/>
              <a:t>planetesimal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Craters are 10 – 20% deep as they are wide</a:t>
            </a:r>
          </a:p>
          <a:p>
            <a:r>
              <a:rPr lang="en-US" dirty="0" smtClean="0"/>
              <a:t>Approximately how deep would a crater caused by a </a:t>
            </a:r>
            <a:r>
              <a:rPr lang="en-US" dirty="0" err="1" smtClean="0"/>
              <a:t>planetesimal</a:t>
            </a:r>
            <a:r>
              <a:rPr lang="en-US" dirty="0" smtClean="0"/>
              <a:t> with a 10km diameter be?</a:t>
            </a:r>
          </a:p>
          <a:p>
            <a:pPr lvl="2"/>
            <a:r>
              <a:rPr lang="en-US" dirty="0" smtClean="0"/>
              <a:t>10 km x </a:t>
            </a:r>
            <a:r>
              <a:rPr lang="en-US" dirty="0" smtClean="0"/>
              <a:t>10 = </a:t>
            </a:r>
            <a:r>
              <a:rPr lang="en-US" dirty="0" smtClean="0"/>
              <a:t>100 km </a:t>
            </a:r>
            <a:r>
              <a:rPr lang="en-US" dirty="0" smtClean="0"/>
              <a:t>wide</a:t>
            </a:r>
          </a:p>
          <a:p>
            <a:pPr lvl="2"/>
            <a:r>
              <a:rPr lang="en-US" dirty="0" smtClean="0"/>
              <a:t>15% </a:t>
            </a:r>
            <a:r>
              <a:rPr lang="en-US" dirty="0" smtClean="0"/>
              <a:t>x 100 km </a:t>
            </a:r>
            <a:r>
              <a:rPr lang="en-US" dirty="0" smtClean="0"/>
              <a:t>= </a:t>
            </a:r>
            <a:r>
              <a:rPr lang="en-US" dirty="0" smtClean="0"/>
              <a:t>15 km </a:t>
            </a:r>
            <a:r>
              <a:rPr lang="en-US" dirty="0" smtClean="0"/>
              <a:t>deep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592</Words>
  <Application>Microsoft Office PowerPoint</Application>
  <PresentationFormat>On-screen Show (4:3)</PresentationFormat>
  <Paragraphs>130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Craters</vt:lpstr>
      <vt:lpstr>Slide 4</vt:lpstr>
      <vt:lpstr>Slide 5</vt:lpstr>
      <vt:lpstr>Slide 6</vt:lpstr>
      <vt:lpstr>Slide 7</vt:lpstr>
      <vt:lpstr>Slide 8</vt:lpstr>
      <vt:lpstr>Crater Characteristics</vt:lpstr>
      <vt:lpstr>Slide 10</vt:lpstr>
      <vt:lpstr>Slide 11</vt:lpstr>
      <vt:lpstr>Questions</vt:lpstr>
      <vt:lpstr>Slide 13</vt:lpstr>
      <vt:lpstr>Geological Activity</vt:lpstr>
      <vt:lpstr>Slide 15</vt:lpstr>
      <vt:lpstr>Cliffs or Lobate Scarps</vt:lpstr>
      <vt:lpstr>Slide 17</vt:lpstr>
      <vt:lpstr>Cliffs or Lobate Scarps</vt:lpstr>
      <vt:lpstr>Slide 19</vt:lpstr>
      <vt:lpstr>Early Theories</vt:lpstr>
      <vt:lpstr>Early Theories</vt:lpstr>
      <vt:lpstr>Early Theories</vt:lpstr>
      <vt:lpstr>Slide 23</vt:lpstr>
      <vt:lpstr>Slide 24</vt:lpstr>
      <vt:lpstr>Current Theories</vt:lpstr>
      <vt:lpstr>Magnetic Field</vt:lpstr>
      <vt:lpstr>Slide 27</vt:lpstr>
      <vt:lpstr>Magnetic Field Recap</vt:lpstr>
      <vt:lpstr>Current Theories</vt:lpstr>
      <vt:lpstr>Slide 30</vt:lpstr>
      <vt:lpstr>Atmosphere</vt:lpstr>
      <vt:lpstr>Temperatures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</dc:title>
  <dc:creator>James</dc:creator>
  <cp:lastModifiedBy>Elon University</cp:lastModifiedBy>
  <cp:revision>66</cp:revision>
  <dcterms:created xsi:type="dcterms:W3CDTF">2010-04-10T20:49:53Z</dcterms:created>
  <dcterms:modified xsi:type="dcterms:W3CDTF">2010-04-15T21:33:07Z</dcterms:modified>
</cp:coreProperties>
</file>